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79" r:id="rId7"/>
    <p:sldId id="271" r:id="rId8"/>
    <p:sldId id="261" r:id="rId9"/>
    <p:sldId id="269" r:id="rId10"/>
    <p:sldId id="270" r:id="rId11"/>
    <p:sldId id="262" r:id="rId12"/>
    <p:sldId id="267" r:id="rId13"/>
    <p:sldId id="268" r:id="rId14"/>
    <p:sldId id="263" r:id="rId15"/>
    <p:sldId id="266" r:id="rId16"/>
    <p:sldId id="264" r:id="rId17"/>
    <p:sldId id="272" r:id="rId18"/>
    <p:sldId id="273" r:id="rId19"/>
    <p:sldId id="265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22D326-0D20-471C-A510-6738D7A3113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C0198C-4DF1-4869-84C8-F0B2C01674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intellektualnoe-razvitie-doshkolnikov-sredstvami-sovremennyh-metodov-i-tehnologij-4502733.html" TargetMode="External"/><Relationship Id="rId2" Type="http://schemas.openxmlformats.org/officeDocument/2006/relationships/hyperlink" Target="https://&#1091;&#1088;&#1086;&#1082;.&#1088;&#1092;/library/rabochaya_programma_po_dopolnitelnomu_obrazovaniyu_t_14161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-time.ru/pub/113452" TargetMode="External"/><Relationship Id="rId4" Type="http://schemas.openxmlformats.org/officeDocument/2006/relationships/hyperlink" Target="https://www.maam.ru/detskijsad/konspekt-integrirovanogo-zanjatija-v-srednei-grupe-morjak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konspekt-integrirovanogo-zanjatija-po-fyemp-v-podgotovitelnoi-grupe-na-temu-puteshestvie-v-stranu-znanii.html" TargetMode="External"/><Relationship Id="rId2" Type="http://schemas.openxmlformats.org/officeDocument/2006/relationships/hyperlink" Target="https://www.maam.ru/detskijsad/integrirovanoe-zanjatie-po-razvitiyu-rechi-ko-dnyu-materi-lyubimaja-mamochka-vtoraja-mladshaja-grup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68cdo.ru/mediawiki/index.php/&#1050;&#1086;&#1085;&#1089;&#1091;&#1083;&#1100;&#1090;&#1072;&#1094;&#1080;&#1103;_&#1076;&#1083;&#1103;_&#1088;&#1086;&#1076;&#1080;&#1090;&#1077;&#1083;&#1077;&#1081;_%22&#1058;&#1072;&#1085;&#1077;&#1094;_&#1074;&#1084;&#1077;&#1089;&#1090;&#1077;_&#1089;_&#1076;&#1077;&#1090;&#1100;&#1084;&#1080;_-&#1101;&#1090;&#1086;_&#1079;&#1076;&#1086;&#1088;&#1086;&#1074;&#1086;_&#1080;_&#1087;&#1086;&#1083;&#1077;&#1079;&#1085;&#1086;!%22" TargetMode="External"/><Relationship Id="rId5" Type="http://schemas.openxmlformats.org/officeDocument/2006/relationships/hyperlink" Target="https://www.maam.ru/detskijsad/konsultacija-dlja-vospitatelei-konturnyi-lineinyi-risunok-osnova-izobrazhenija.html" TargetMode="External"/><Relationship Id="rId4" Type="http://schemas.openxmlformats.org/officeDocument/2006/relationships/hyperlink" Target="https://www.maam.ru/detskijsad/konsultacija-dlja-roditelei-tanec-vmeste-s-detmi-yeto-zdorovo-i-polezno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hdou02.68edu.ru/" TargetMode="External"/><Relationship Id="rId2" Type="http://schemas.openxmlformats.org/officeDocument/2006/relationships/hyperlink" Target="mailto:kaschirina2015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chdou02.68edu.ru/uchrezhdenie/stranitsa-spetsialist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users/39805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700808"/>
            <a:ext cx="5040560" cy="1844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>ПОРТФОЛИО</a:t>
            </a:r>
            <a:br>
              <a:rPr lang="ru-RU" sz="6600" b="1" dirty="0" smtClean="0"/>
            </a:b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7406640" cy="1752600"/>
          </a:xfrm>
        </p:spPr>
        <p:txBody>
          <a:bodyPr/>
          <a:lstStyle/>
          <a:p>
            <a:pPr algn="ctr"/>
            <a:r>
              <a:rPr lang="ru-RU" dirty="0" smtClean="0"/>
              <a:t>Кашириной Нины Валерьевна, </a:t>
            </a:r>
            <a:r>
              <a:rPr lang="ru-RU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воспитателя МБДОУ «Детский сад комбинированного вида №2 «Улыбка» </a:t>
            </a:r>
            <a:r>
              <a:rPr lang="ru-RU" dirty="0" err="1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г.Мичуринск</a:t>
            </a:r>
            <a:r>
              <a:rPr lang="ru-RU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 Тамбовской области</a:t>
            </a:r>
            <a:endParaRPr lang="ru-RU" dirty="0"/>
          </a:p>
        </p:txBody>
      </p:sp>
      <p:pic>
        <p:nvPicPr>
          <p:cNvPr id="1026" name="Picture 2" descr="C:\Users\User\Desktop\CKHL0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47" y="692696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804910"/>
              </p:ext>
            </p:extLst>
          </p:nvPr>
        </p:nvGraphicFramePr>
        <p:xfrm>
          <a:off x="8451" y="908720"/>
          <a:ext cx="9028046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1544435"/>
                <a:gridCol w="2258639"/>
                <a:gridCol w="2936120"/>
                <a:gridCol w="2288852"/>
              </a:tblGrid>
              <a:tr h="11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19.09.2019г.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 по художественно-эстетическому развитию дошкольников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Выступающий с докладом «Творческое развитие дошкольников средствами бумагопластики»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«Детский сад комбинированного вида №25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Рябинушка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17.10.2019г.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 по ИКТ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Мастер-класс « использование электронных таблиц 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Microsoft Excel 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работе педагога ДОУ»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 « Центр развития ребенка – детский сад « Лучик» г. Мичуринск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17.10.2020г.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 по физическому  развитию дошкольников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Выступающий с докладом « Оздоровление дошкольников средствами закаливания»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«Детский сад комбинированного вида №24 «Светлячок»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27.10.2020г.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 по познавательному развитию дошкольников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Выступающий с докладом « Интеллектуальное развитие дошкольников средствами современных методов и технологий»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«Детский сад комбинированного вида «Яблонька»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1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_77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7089" b="3541"/>
          <a:stretch/>
        </p:blipFill>
        <p:spPr bwMode="auto">
          <a:xfrm rot="5400000">
            <a:off x="211117" y="949123"/>
            <a:ext cx="540939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User\Desktop\IMG_77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9877" b="3569"/>
          <a:stretch/>
        </p:blipFill>
        <p:spPr bwMode="auto">
          <a:xfrm rot="5400000">
            <a:off x="4527782" y="2262329"/>
            <a:ext cx="5283287" cy="3610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93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44408" cy="193022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/>
                <a:ea typeface="Calibri"/>
                <a:cs typeface="Times New Roman"/>
              </a:rPr>
              <a:t>Участие обучающихся, подготовленных педагогом, в конкурсных и массовых мероприятиях</a:t>
            </a:r>
            <a:r>
              <a:rPr lang="ru-RU" sz="4400" b="1" dirty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847566"/>
              </p:ext>
            </p:extLst>
          </p:nvPr>
        </p:nvGraphicFramePr>
        <p:xfrm>
          <a:off x="107501" y="1985791"/>
          <a:ext cx="8928994" cy="4392666"/>
        </p:xfrm>
        <a:graphic>
          <a:graphicData uri="http://schemas.openxmlformats.org/drawingml/2006/table">
            <a:tbl>
              <a:tblPr firstRow="1" firstCol="1" bandRow="1"/>
              <a:tblGrid>
                <a:gridCol w="1446138"/>
                <a:gridCol w="3911259"/>
                <a:gridCol w="2110490"/>
                <a:gridCol w="1461107"/>
              </a:tblGrid>
              <a:tr h="192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256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– 2019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Выставка детских рисунков и творческих работ из природного материала «Что нам осень подарила»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Семейный конкурс Осенних шляп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Выставка детского творчества «Весна идет – весне дорогу»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детского творчества «Пасха Красная»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этап Епархиального конкурса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 участника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детского творчества «Свет Рождественской звезды»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Епархиальный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Специальный диплом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одаренных детей «Искорки Тамбовщины»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этап Регионального конкурса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«Круговорот знаний»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4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122458"/>
              </p:ext>
            </p:extLst>
          </p:nvPr>
        </p:nvGraphicFramePr>
        <p:xfrm>
          <a:off x="0" y="764704"/>
          <a:ext cx="9144000" cy="5377777"/>
        </p:xfrm>
        <a:graphic>
          <a:graphicData uri="http://schemas.openxmlformats.org/drawingml/2006/table">
            <a:tbl>
              <a:tblPr firstRow="1" firstCol="1" bandRow="1"/>
              <a:tblGrid>
                <a:gridCol w="1251621"/>
                <a:gridCol w="4237963"/>
                <a:gridCol w="2003704"/>
                <a:gridCol w="1650712"/>
              </a:tblGrid>
              <a:tr h="850125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 – 2020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Семейный творческий конкурс «Новогодняя фантазия»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Творческий конкурс «Мама, сколько в этом слове …»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детского творчества «Свет Рождественской звезды»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этап Епархиального конкурса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победителя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детского творчества «Пасха Красная»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этап Епархиального конкурса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победителя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Викторина «Время знаний»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0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 – 2021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«В мире сказок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«Юные художники зимы»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Смотр-конкурс осенних поделок «Осенние фантазии»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2 место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Смотр-конкурс по изготовлению кормушек для подкормки птиц «Покормите птиц зимой»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17" marR="62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7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6847" b="2676"/>
          <a:stretch/>
        </p:blipFill>
        <p:spPr>
          <a:xfrm rot="5400000">
            <a:off x="490012" y="670229"/>
            <a:ext cx="3699479" cy="2592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 rot="5400000">
            <a:off x="5731430" y="685394"/>
            <a:ext cx="3981332" cy="28438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User\Pictures\IMG_77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"/>
          <a:stretch/>
        </p:blipFill>
        <p:spPr bwMode="auto">
          <a:xfrm>
            <a:off x="2794496" y="3429000"/>
            <a:ext cx="4608512" cy="331651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90080" cy="86895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/>
                <a:ea typeface="Calibri"/>
                <a:cs typeface="Times New Roman"/>
              </a:rPr>
              <a:t>Выступление на семинарах, конференциях, круглых столах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74768"/>
              </p:ext>
            </p:extLst>
          </p:nvPr>
        </p:nvGraphicFramePr>
        <p:xfrm>
          <a:off x="0" y="1124744"/>
          <a:ext cx="9143999" cy="5611368"/>
        </p:xfrm>
        <a:graphic>
          <a:graphicData uri="http://schemas.openxmlformats.org/drawingml/2006/table">
            <a:tbl>
              <a:tblPr firstRow="1" firstCol="1" bandRow="1"/>
              <a:tblGrid>
                <a:gridCol w="1270003"/>
                <a:gridCol w="1608666"/>
                <a:gridCol w="4342099"/>
                <a:gridCol w="1923231"/>
              </a:tblGrid>
              <a:tr h="106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«Формы организации двигательной активности детей»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«Стресс: причина его появления и влияние на организм»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«Использование нетрадиционных форм оздоровления в детском саду»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Семинар-практикум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«Особенности личности одаренного ребенка»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Педагогический совет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«Система взаимодействия специалистов, воспитателей и родителей в ДОУ»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«Детская универсальная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STEAM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-лаборатория: инновационные перспективы реализации ФГОС»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Вебинар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«Развитие речи в детском саду»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Вебинар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«Игровые технологии и их преимущества в образовательном процессе»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Вебинар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 вебинаров Всероссийской общественной организации «Воспитатели России»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 rowSpan="4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«Проблема одаренности в современной педагогике»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«Александр Невский: запад и восток, историческая память народа»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XXV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Питиримовские духовно-образовательные чтения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 съезд работников дошкольного образования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«Воспитаем здорового ребенка»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Форум «Воспитатели России»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7" marR="3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2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r="3005"/>
          <a:stretch/>
        </p:blipFill>
        <p:spPr>
          <a:xfrm>
            <a:off x="5022626" y="116632"/>
            <a:ext cx="403064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3186" r="3401"/>
          <a:stretch/>
        </p:blipFill>
        <p:spPr>
          <a:xfrm>
            <a:off x="5004048" y="3636038"/>
            <a:ext cx="4044979" cy="309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User\Pictures\IMG_77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7015" b="3872"/>
          <a:stretch/>
        </p:blipFill>
        <p:spPr bwMode="auto">
          <a:xfrm rot="5400000">
            <a:off x="391889" y="1637563"/>
            <a:ext cx="5167758" cy="357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2821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/>
                <a:ea typeface="Calibri"/>
                <a:cs typeface="Times New Roman"/>
              </a:rPr>
              <a:t>Распространение методического опыта работы в форме публикаций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650315"/>
              </p:ext>
            </p:extLst>
          </p:nvPr>
        </p:nvGraphicFramePr>
        <p:xfrm>
          <a:off x="1043608" y="1548716"/>
          <a:ext cx="7992888" cy="4619482"/>
        </p:xfrm>
        <a:graphic>
          <a:graphicData uri="http://schemas.openxmlformats.org/drawingml/2006/table">
            <a:tbl>
              <a:tblPr firstRow="1" firstCol="1" bandRow="1"/>
              <a:tblGrid>
                <a:gridCol w="3402913"/>
                <a:gridCol w="4589975"/>
              </a:tblGrid>
              <a:tr h="411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yandex-sans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публикации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Свидетельство, сертификат, ссылка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802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Bef>
                          <a:spcPts val="455"/>
                        </a:spcBef>
                        <a:spcAft>
                          <a:spcPts val="910"/>
                        </a:spcAft>
                      </a:pPr>
                      <a:r>
                        <a:rPr lang="ru-RU" sz="1400" kern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Рабочая программма по дополнительному образованию танцевального кружка «ТОПОТУШКИ» (для детей 4-7 лет)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://урок.рф/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library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/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rabochaya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_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programma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_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po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_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dopolnitelnomu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_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obrazovaniyu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_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t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_141614.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html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Интеллектуальное развитие дошкольников средствами современных методов и технологий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://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infourok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ru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/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intellektualnoe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razvitie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doshkolnikov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sredstvami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sovremennyh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metodov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i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tehnologij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-4502733.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html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666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910"/>
                        </a:spcBef>
                        <a:spcAft>
                          <a:spcPts val="2735"/>
                        </a:spcAft>
                      </a:pPr>
                      <a:r>
                        <a:rPr lang="ru-RU" sz="1400" b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Конспект интегрированного занятия в средней группе «Моряк»</a:t>
                      </a:r>
                      <a:endParaRPr lang="ru-RU" sz="1400" b="1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https://www.maam.ru/detskijsad/konspekt-integrirovanogo-zanjatija-v-srednei-grupe-morjak.html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6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Bef>
                          <a:spcPts val="640"/>
                        </a:spcBef>
                        <a:spcAft>
                          <a:spcPts val="805"/>
                        </a:spcAft>
                      </a:pPr>
                      <a:r>
                        <a:rPr lang="ru-RU" sz="14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Конспект интегрированного занятия по ФЭМП в подготовительной группе «Путешествие в страну Знаний»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https://edu-time.ru/pub/113452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4" marR="61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6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693975"/>
              </p:ext>
            </p:extLst>
          </p:nvPr>
        </p:nvGraphicFramePr>
        <p:xfrm>
          <a:off x="1115616" y="980728"/>
          <a:ext cx="7920880" cy="4815477"/>
        </p:xfrm>
        <a:graphic>
          <a:graphicData uri="http://schemas.openxmlformats.org/drawingml/2006/table">
            <a:tbl>
              <a:tblPr firstRow="1" firstCol="1" bandRow="1"/>
              <a:tblGrid>
                <a:gridCol w="3268014"/>
                <a:gridCol w="4652866"/>
              </a:tblGrid>
              <a:tr h="968886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910"/>
                        </a:spcBef>
                        <a:spcAft>
                          <a:spcPts val="2735"/>
                        </a:spcAft>
                      </a:pPr>
                      <a:r>
                        <a:rPr lang="ru-RU" sz="14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Интегрированное занятие по развитию речи ко Дню матери «Любимая мамочка» (вторая младшая группа)</a:t>
                      </a:r>
                      <a:endParaRPr lang="ru-RU" sz="14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https://www.maam.ru/detskijsad/integrirovanoe-zanjatie-po-razvitiyu-rechi-ko-dnyu-materi-lyubimaja-mamochka-vtoraja-mladshaja-grupa.html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Конспект интегрированного занятия по ФЭМП в подготовительной группе « Путешествие в страту Знаний»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https://www.maam.ru/detskijsad/konspekt-integrirovanogo-zanjatija-po-fyemp-v-podgotovitelnoi-grupe-na-temu-puteshestvie-v-stranu-znanii.html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для родителей « Танец вместе с детьми – это здорово и полезно!»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https://www.maam.ru/detskijsad/konsultacija-dlja-roditelei-tanec-vmeste-s-detmi-yeto-zdorovo-i-polezno.html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для воспитателей « Контурный линейный рисунок как основа изображения»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https://www.maam.ru/detskijsad/konsultacija-dlja-vospitatelei-konturnyi-lineinyi-risunok-osnova-izobrazhenija.html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родителей "Танец вместе с детьми -это здорово и полезно!"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http://68cdo.ru/mediawiki/index.php/Консультация_для_родителей_%22Танец_вместе_с_детьми_-это_здорово_и_полезно!%22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6" marR="62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400" y="4572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2992" y="3623185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 descr="C:\Users\User\Pictures\IMG_77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7722"/>
          <a:stretch/>
        </p:blipFill>
        <p:spPr bwMode="auto">
          <a:xfrm rot="5400000">
            <a:off x="2820437" y="2049241"/>
            <a:ext cx="4288696" cy="3089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Информационная карта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355716"/>
              </p:ext>
            </p:extLst>
          </p:nvPr>
        </p:nvGraphicFramePr>
        <p:xfrm>
          <a:off x="1019607" y="1625009"/>
          <a:ext cx="7914845" cy="48329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08216"/>
                <a:gridCol w="4106629"/>
              </a:tblGrid>
              <a:tr h="142137">
                <a:tc gridSpan="2">
                  <a:txBody>
                    <a:bodyPr/>
                    <a:lstStyle/>
                    <a:p>
                      <a:pPr marL="228600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1. Общие сведения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980"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Субъект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Тамбовская область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marL="698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Населенный пункт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г.Мичуринск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47">
                <a:tc>
                  <a:txBody>
                    <a:bodyPr/>
                    <a:lstStyle/>
                    <a:p>
                      <a:pPr marL="698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Дата рождения (день, месяц, год)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30.03.1978г.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marL="698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Место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г. Купишкис, Литва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37">
                <a:tc gridSpan="2">
                  <a:txBody>
                    <a:bodyPr/>
                    <a:lstStyle/>
                    <a:p>
                      <a:pPr marL="261810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2. Работа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499">
                <a:tc>
                  <a:txBody>
                    <a:bodyPr/>
                    <a:lstStyle/>
                    <a:p>
                      <a:pPr marL="69850" marR="59055" algn="just">
                        <a:spcAft>
                          <a:spcPts val="0"/>
                        </a:spcAft>
                        <a:tabLst>
                          <a:tab pos="896620" algn="l"/>
                          <a:tab pos="1645920" algn="l"/>
                          <a:tab pos="1777365" algn="l"/>
                          <a:tab pos="18948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Место	работы	</a:t>
                      </a:r>
                      <a:r>
                        <a:rPr lang="ru-RU" sz="1200" spc="-5">
                          <a:effectLst/>
                          <a:latin typeface="Times New Roman"/>
                          <a:ea typeface="Times New Roman"/>
                        </a:rPr>
                        <a:t> (наименование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образовательной			организации, реализующей	</a:t>
                      </a:r>
                      <a:r>
                        <a:rPr lang="ru-RU" sz="1200" spc="-5">
                          <a:effectLst/>
                          <a:latin typeface="Times New Roman"/>
                          <a:ea typeface="Times New Roman"/>
                        </a:rPr>
                        <a:t>образовательные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программы дошкольного образования,</a:t>
                      </a:r>
                      <a:r>
                        <a:rPr lang="ru-RU" sz="1200" spc="7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</a:p>
                    <a:p>
                      <a:pPr marL="69850" algn="just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соответствии с уставом)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Муниципальное бюджетное дошкольное образовательное учреждение «Детский сад комбинированного вида №2 «Улыбка» г.Мичуринск Тамбовской области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67">
                <a:tc>
                  <a:txBody>
                    <a:bodyPr/>
                    <a:lstStyle/>
                    <a:p>
                      <a:pPr marL="69850" marR="10096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Занимаемая должность (наименование в соответствии с записью в трудовой</a:t>
                      </a:r>
                    </a:p>
                    <a:p>
                      <a:pPr marL="6985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книжке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воспитатель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43">
                <a:tc>
                  <a:txBody>
                    <a:bodyPr/>
                    <a:lstStyle/>
                    <a:p>
                      <a:pPr marL="698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Общий трудовой стаж (полных лет на</a:t>
                      </a:r>
                    </a:p>
                    <a:p>
                      <a:pPr marL="6985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момент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заполнения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анкеты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82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Общий педагогический стаж (полных</a:t>
                      </a:r>
                    </a:p>
                    <a:p>
                      <a:pPr marL="6985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лет на момент заполнения анкеты)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91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386715" algn="l"/>
                          <a:tab pos="978535" algn="l"/>
                          <a:tab pos="1941195" algn="l"/>
                          <a:tab pos="267779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	каких	возрастных	группах	в</a:t>
                      </a:r>
                    </a:p>
                    <a:p>
                      <a:pPr marL="6985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настоящее время работаете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Средняя группа (4 – 5 лет)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5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Дата установления квалификационной</a:t>
                      </a:r>
                    </a:p>
                    <a:p>
                      <a:pPr marL="698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категории (если она имеется), какой именно категории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Приказ № 1897 от 20.05.2016г.,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категория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79">
                <a:tc>
                  <a:txBody>
                    <a:bodyPr/>
                    <a:lstStyle/>
                    <a:p>
                      <a:pPr marL="69850" marR="60325">
                        <a:spcAft>
                          <a:spcPts val="0"/>
                        </a:spcAft>
                        <a:tabLst>
                          <a:tab pos="899795" algn="l"/>
                          <a:tab pos="1033780" algn="l"/>
                          <a:tab pos="1303020" algn="l"/>
                          <a:tab pos="1516380" algn="l"/>
                          <a:tab pos="1781175" algn="l"/>
                          <a:tab pos="1802765" algn="l"/>
                          <a:tab pos="2498725" algn="l"/>
                          <a:tab pos="267652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Почетные	звания	и	награды	</a:t>
                      </a:r>
                      <a:r>
                        <a:rPr lang="ru-RU" sz="1200" spc="-20">
                          <a:effectLst/>
                          <a:latin typeface="Times New Roman"/>
                          <a:ea typeface="Times New Roman"/>
                        </a:rPr>
                        <a:t> (на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именования		и	даты	получения		</a:t>
                      </a:r>
                      <a:r>
                        <a:rPr lang="ru-RU" sz="1200" spc="-65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соответствии с записями в трудовой книжке)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5100" y="16119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2289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/>
                <a:latin typeface="Times New Roman"/>
                <a:ea typeface="Times New Roman"/>
              </a:rPr>
              <a:t>Методическая разработка образовательной деятельности </a:t>
            </a:r>
            <a:r>
              <a:rPr lang="ru-RU" sz="3200" b="1" kern="1800" dirty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в средней группе «Моряк»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учить создавать выразительный образ моряка, передавая форму и пропорциональное соотношение его частей;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пополнить словарный запас;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развивать творческое восприятие и способности;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развивать речевую активность;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воспитывать аккуратность, усидчивость в работе.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Материал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 цветная синяя бумага; клеящие карандаши; образец.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>
              <a:lnSpc>
                <a:spcPts val="1440"/>
              </a:lnSpc>
              <a:spcAft>
                <a:spcPts val="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12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248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8810" y="20174"/>
            <a:ext cx="8100392" cy="684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Ход занятия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14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Организационный момент.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Утреннее приветствие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Здравствуйте, Здравствуйте,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Здравствуйте, Здравствуйте!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Вот и собрался наш круг.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Здравствуйте, Здравствуйте,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Здравствуйте, Здравствуйте!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Руку дал другу друг.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Таня дала руку Саше.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Вот и собрался наш круг. </a:t>
            </a:r>
            <a:r>
              <a:rPr lang="ru-RU" sz="14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(покачать руками вместе)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: я желаю детям хорошего дня, чтобы они были сегодня внимательны и добры к друг другу.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Ведь море — дом его родной</a:t>
            </a:r>
          </a:p>
          <a:p>
            <a:pPr lvl="0" indent="228600">
              <a:lnSpc>
                <a:spcPct val="115000"/>
              </a:lnSpc>
            </a:pPr>
            <a:r>
              <a:rPr lang="ru-RU" sz="1400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Воспитатель: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Что делают моряки на море, основная задача моряков на море? </a:t>
            </a:r>
            <a:r>
              <a:rPr lang="ru-RU" sz="1400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(Ответы детей)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1400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Воспитатель</a:t>
            </a: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 моряки защищают страну, но не на суше, а на море. Моряки – это военная профессия.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-Ребята, какой праздник недавно праздновала вся страна?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228600" algn="just">
              <a:lnSpc>
                <a:spcPct val="115000"/>
              </a:lnSpc>
            </a:pPr>
            <a:r>
              <a:rPr lang="ru-RU" sz="1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Моряков можно отнести к защитникам отечества?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Ответы детей.</a:t>
            </a:r>
            <a:endParaRPr lang="ru-RU" sz="1400" dirty="0">
              <a:solidFill>
                <a:srgbClr val="111111"/>
              </a:solidFill>
              <a:latin typeface="Times New Roman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8172400" cy="617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 Что делают моряки на море, основная задача моряков на море? </a:t>
            </a:r>
            <a:r>
              <a:rPr lang="ru-RU" sz="14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(Ответы детей)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: моряки защищают страну, но не на суше, а на море. Моряки – это военная профессия.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-Ребята, какой праздник недавно праздновала вся страна?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Моряков можно отнести к защитникам отечества?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Ответы детей.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Коммуникативная игра " Море" (на ковре)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Ребята, мы с вами отправляемся в путешествие, давайте представим, что мы находимся на море, на большом корабле, и на море полный штиль, море тихое и спокойное. </a:t>
            </a:r>
            <a:r>
              <a:rPr lang="ru-RU" sz="14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(руки перед грудью выполняют движение, волнообразные, спокойные)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 .Но вдруг подул сильный ветер (дуем вместе с детьми, и море стало бушевать и волны стали подниматься </a:t>
            </a:r>
            <a:r>
              <a:rPr lang="ru-RU" sz="14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(движения рукой волнообразные, но сильные, энергичные)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 Потом море успокоилось, и мы увидели </a:t>
            </a:r>
            <a:r>
              <a:rPr lang="ru-RU" sz="14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(руку прикладываем к бровям и смотрим вдаль)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 вдали дельфинов </a:t>
            </a:r>
            <a:r>
              <a:rPr lang="ru-RU" sz="14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(делаем движения рукой волнообразные, но вперед)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 .А за ними плывут маленькие </a:t>
            </a:r>
            <a:r>
              <a:rPr lang="ru-RU" sz="1400" dirty="0" err="1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дельфинчики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 (делаем маленькие волнообразные движения вперед, а к ним присоединились медузы (рукой, сжатой в кулак, резко разжимать, а за медузами акулы, но вдруг мимо нас пролетела стая чаек и мы с вами вмести с чайками поднимемся ввысь.</a:t>
            </a: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 Ребята, а что там вдали виднеется? Очень напоминает остров. Давайте туда подплывём.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2. Стоя у доски. " Необитаемый остров". Встреча с </a:t>
            </a:r>
            <a:r>
              <a:rPr lang="ru-RU" sz="1400" b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моряком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. Беседа о морской форме.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72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0"/>
            <a:ext cx="8100391" cy="697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1200" dirty="0" smtClean="0">
              <a:solidFill>
                <a:srgbClr val="111111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Стихотворение " На ремне сверкает пряжка".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На ремне сверкает пряжка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И блестит издалека,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Полосатая рубашка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Называется тельняшка,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А матросская фуражка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Не имеет козырька.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Называется фуражка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Бескозыркой моряка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2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Воспитатель: 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 Расскажите, какая у моряков форма</a:t>
            </a:r>
            <a:r>
              <a:rPr lang="ru-RU" sz="1200" b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(Ответы детей)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 Как называется их головной убор? 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(бескозырка - у нее нет козырька – без козырька)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(Воспитатель рассказывает об истории создания морской формы)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: Говорят, что профессия моряка — это призвание души. Романтика дальних путешествий, неизведанное, бескрайнее море, бушующие морские волны, корабль, приключения, новые впечатления.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Такие ассоциации возникают у многих людей при упоминании профессии моряка. А мальчишки насмотревшись мультфильмов о пиратах, сокровищах выбирают эту профессию, мечтая покорять моря и открывать новые острова.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sz="12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-Ребята, давайте с вами сядем на стульчики и посмотрим, что для вас я подготовила. На столе лежит рисунок моряка, но его нужно доделать. 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Игра-аппликация "Морская форма".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Перед началом работы беседа о правилах работы, безопасности. 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sz="1200" u="sng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Танец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: "Морячка и моряк«</a:t>
            </a:r>
          </a:p>
          <a:p>
            <a:pPr indent="228600"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5. Итог. Поделиться своими впечатлениями о пройденной работе.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-Что мы сегодня делали?</a:t>
            </a:r>
            <a:r>
              <a:rPr lang="ru-RU" sz="1200" dirty="0" smtClean="0">
                <a:latin typeface="Calibri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-О чём говорили?</a:t>
            </a:r>
            <a:r>
              <a:rPr lang="ru-RU" sz="1200" dirty="0" smtClean="0">
                <a:latin typeface="Calibri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-Понравилось ли вам наше путешествие?</a:t>
            </a:r>
            <a:r>
              <a:rPr lang="ru-RU" sz="120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Calibri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6. Выставка работ.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88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" y="0"/>
            <a:ext cx="2531118" cy="33728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0" y="13072"/>
            <a:ext cx="2509430" cy="3343920"/>
          </a:xfr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8579"/>
            <a:ext cx="2596857" cy="346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11978"/>
            <a:ext cx="2520279" cy="335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737088"/>
              </p:ext>
            </p:extLst>
          </p:nvPr>
        </p:nvGraphicFramePr>
        <p:xfrm>
          <a:off x="1403649" y="512677"/>
          <a:ext cx="7499350" cy="59048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8301"/>
                <a:gridCol w="3891049"/>
              </a:tblGrid>
              <a:tr h="169334">
                <a:tc gridSpan="2">
                  <a:txBody>
                    <a:bodyPr/>
                    <a:lstStyle/>
                    <a:p>
                      <a:pPr marL="26320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6.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</a:rPr>
                        <a:t>Семья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796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Семейное положение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Вдова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24"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</a:rPr>
                        <a:t>Дети (пол и возраст)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Женский, 11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4">
                <a:tc gridSpan="2">
                  <a:txBody>
                    <a:bodyPr/>
                    <a:lstStyle/>
                    <a:p>
                      <a:pPr marL="26574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7. Досуг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924"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</a:rPr>
                        <a:t>Хобби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Танцы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1"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</a:rPr>
                        <a:t>Спортивные увлечения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Лыжи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93">
                <a:tc>
                  <a:txBody>
                    <a:bodyPr/>
                    <a:lstStyle/>
                    <a:p>
                      <a:pPr marL="6985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</a:rPr>
                        <a:t>Сценические таланты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Постановка и исполнение танцевальных номеров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4">
                <a:tc gridSpan="2">
                  <a:txBody>
                    <a:bodyPr/>
                    <a:lstStyle/>
                    <a:p>
                      <a:pPr marL="250063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8. Контакты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593"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Рабочий адрес с индексом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393760 Тамбовская обл., г.Мичуринск, ул.Полтавская, д.70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14"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spcAft>
                          <a:spcPts val="0"/>
                        </a:spcAft>
                        <a:tabLst>
                          <a:tab pos="777875" algn="l"/>
                          <a:tab pos="1472565" algn="l"/>
                          <a:tab pos="170116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Рабочий	телефон	</a:t>
                      </a:r>
                    </a:p>
                    <a:p>
                      <a:pPr marL="6985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8(47545)5-00-17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14">
                <a:tc>
                  <a:txBody>
                    <a:bodyPr/>
                    <a:lstStyle/>
                    <a:p>
                      <a:pPr marL="69850">
                        <a:lnSpc>
                          <a:spcPts val="1320"/>
                        </a:lnSpc>
                        <a:spcAft>
                          <a:spcPts val="0"/>
                        </a:spcAft>
                        <a:tabLst>
                          <a:tab pos="777875" algn="l"/>
                          <a:tab pos="1472565" algn="l"/>
                          <a:tab pos="170116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Мобильный телефон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89158631154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14">
                <a:tc>
                  <a:txBody>
                    <a:bodyPr/>
                    <a:lstStyle/>
                    <a:p>
                      <a:pPr marL="6985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Рабочая электронная почта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ulibkadetsad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@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yandex.ru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14"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Личная электронная почта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hlinkClick r:id="rId2"/>
                        </a:rPr>
                        <a:t>kaschirina2015@yandex.ru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38">
                <a:tc>
                  <a:txBody>
                    <a:bodyPr/>
                    <a:lstStyle/>
                    <a:p>
                      <a:pPr marL="69850" marR="60325" algn="just">
                        <a:spcAft>
                          <a:spcPts val="0"/>
                        </a:spcAft>
                        <a:tabLst>
                          <a:tab pos="887730" algn="l"/>
                          <a:tab pos="1658620" algn="l"/>
                          <a:tab pos="1865630" algn="l"/>
                          <a:tab pos="201549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Адрес	сайта	</a:t>
                      </a:r>
                      <a:r>
                        <a:rPr lang="ru-RU" sz="1200" spc="-5" dirty="0">
                          <a:effectLst/>
                          <a:latin typeface="Times New Roman"/>
                          <a:ea typeface="Times New Roman"/>
                        </a:rPr>
                        <a:t>образовательной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организации,		</a:t>
                      </a:r>
                      <a:r>
                        <a:rPr lang="ru-RU" sz="1200" spc="-15" dirty="0">
                          <a:effectLst/>
                          <a:latin typeface="Times New Roman"/>
                          <a:ea typeface="Times New Roman"/>
                        </a:rPr>
                        <a:t>реализующей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образовательные			</a:t>
                      </a:r>
                      <a:r>
                        <a:rPr lang="ru-RU" sz="1200" spc="-15" dirty="0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8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дошкольного образования, в сети Интернет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hlinkClick r:id="rId3"/>
                        </a:rPr>
                        <a:t>https://michdou02.68edu.ru/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016">
                <a:tc>
                  <a:txBody>
                    <a:bodyPr/>
                    <a:lstStyle/>
                    <a:p>
                      <a:pPr marL="69850" marR="13335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Адреса в Интернете (сайт, блог, страницы в социальных сетях и т. д.), где можно познакомиться с участником</a:t>
                      </a:r>
                    </a:p>
                    <a:p>
                      <a:pPr marL="6985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публикуемыми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им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материалами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hlinkClick r:id="rId4"/>
                        </a:rPr>
                        <a:t>https://michdou02.68edu.ru/uchrezhdenie/stranitsa-spetsialista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4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923541"/>
              </p:ext>
            </p:extLst>
          </p:nvPr>
        </p:nvGraphicFramePr>
        <p:xfrm>
          <a:off x="971600" y="116632"/>
          <a:ext cx="8028384" cy="64462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62844"/>
                <a:gridCol w="4165540"/>
              </a:tblGrid>
              <a:tr h="51351">
                <a:tc gridSpan="2">
                  <a:txBody>
                    <a:bodyPr/>
                    <a:lstStyle/>
                    <a:p>
                      <a:pPr marL="240792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en-US" sz="1100" b="1" dirty="0" err="1"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372"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Название и год окончания организации</a:t>
                      </a:r>
                    </a:p>
                    <a:p>
                      <a:pPr marL="6985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профессионального образования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МГПИ, 2000г.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ФГОУВПО « Московский государственный университет культуры и искусств», 2011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99"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spcAft>
                          <a:spcPts val="0"/>
                        </a:spcAft>
                        <a:tabLst>
                          <a:tab pos="1382395" algn="l"/>
                          <a:tab pos="2592705" algn="l"/>
                        </a:tabLs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Специальность,	квалификация	по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диплому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Учитель русского языка, литературы и истории по специальности « Филология»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Хореография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366">
                <a:tc>
                  <a:txBody>
                    <a:bodyPr/>
                    <a:lstStyle/>
                    <a:p>
                      <a:pPr marL="69850" marR="59055" algn="just">
                        <a:spcAft>
                          <a:spcPts val="0"/>
                        </a:spcAft>
                        <a:tabLst>
                          <a:tab pos="166179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Дополнительное профессиональное образование за последние три года (наименования	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</a:rPr>
                        <a:t>дополнительных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профессиональных программ, места</a:t>
                      </a:r>
                      <a:r>
                        <a:rPr lang="ru-RU" sz="1100" spc="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  <a:p>
                      <a:pPr marL="6985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сроки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их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освоения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Профессиональная переподготовка «Воспитатель дошкольной образовательной организации»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Курсы повышения квалификации: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«Организация и содержание образовательной деятельности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воспиитателя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дошкольной образовательной организации в условиях реализации ФГОС дошкольного образования»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Курсы дистанционного обучения по хореографии и фитнесу: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Игротанцы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для детей»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Программа внедрения цифровых технологий в ДОУ: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«Инновационная цифровая платформа 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Smart School Pro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в объеме категории «Пользователь»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72"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</a:rPr>
                        <a:t>Основные публикации (в т. ч. брошюры,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85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Times New Roman"/>
                          <a:ea typeface="Times New Roman"/>
                        </a:rPr>
                        <a:t>книги)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Научно-практическая конференция "Многоуровневая модель взаимодействия инновационных образовательных организаций".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88">
                <a:tc gridSpan="2">
                  <a:txBody>
                    <a:bodyPr/>
                    <a:lstStyle/>
                    <a:p>
                      <a:pPr marL="7175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4. Конкурсное испытание заочного тура «Интернет-портфолио»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400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Адрес персонального интернет-ресурса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hlinkClick r:id="rId2"/>
                        </a:rPr>
                        <a:t>https://www.maam.ru/users/398053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88">
                <a:tc gridSpan="2">
                  <a:txBody>
                    <a:bodyPr/>
                    <a:lstStyle/>
                    <a:p>
                      <a:pPr marL="186499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5. Общественная деятельность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99"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Членство в Профсоюзе (наименование,</a:t>
                      </a:r>
                    </a:p>
                    <a:p>
                      <a:pPr marL="6985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дата вступления)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Профсоюз работников народного образования и науки РФ, 14.07.2017г.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87">
                <a:tc>
                  <a:txBody>
                    <a:bodyPr/>
                    <a:lstStyle/>
                    <a:p>
                      <a:pPr marL="69850" marR="57785">
                        <a:spcAft>
                          <a:spcPts val="0"/>
                        </a:spcAft>
                        <a:tabLst>
                          <a:tab pos="713740" algn="l"/>
                          <a:tab pos="192913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Участие в других общественных органи- зациях	(наименование,	направление</a:t>
                      </a:r>
                    </a:p>
                    <a:p>
                      <a:pPr marL="6985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деятельности и дата вступления)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75"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Участие в деятельности управляющего</a:t>
                      </a:r>
                    </a:p>
                    <a:p>
                      <a:pPr marL="6985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совета образовательной организации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нет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75"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  <a:spcAft>
                          <a:spcPts val="0"/>
                        </a:spcAft>
                        <a:tabLst>
                          <a:tab pos="829945" algn="l"/>
                          <a:tab pos="1126490" algn="l"/>
                          <a:tab pos="178498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Участие	в	работе	методического</a:t>
                      </a:r>
                    </a:p>
                    <a:p>
                      <a:pPr marL="6985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объединения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На базе образовательного учреждения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559">
                <a:tc>
                  <a:txBody>
                    <a:bodyPr/>
                    <a:lstStyle/>
                    <a:p>
                      <a:pPr marL="69850" marR="59690" algn="just">
                        <a:spcAft>
                          <a:spcPts val="0"/>
                        </a:spcAft>
                        <a:tabLst>
                          <a:tab pos="1671955" algn="l"/>
                          <a:tab pos="1824355" algn="l"/>
                        </a:tabLs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</a:rPr>
                        <a:t>Участие в разработке и реализации муниципальных, 		</a:t>
                      </a:r>
                      <a:r>
                        <a:rPr lang="ru-RU" sz="1100" i="1" spc="-5">
                          <a:effectLst/>
                          <a:latin typeface="Times New Roman"/>
                          <a:ea typeface="Times New Roman"/>
                        </a:rPr>
                        <a:t>региональных, </a:t>
                      </a: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</a:rPr>
                        <a:t>федеральных инновационных проектов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Региональный проект «Поддержка семей, имеющих детей».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инновационная площадка</a:t>
                      </a:r>
                    </a:p>
                    <a:p>
                      <a:pPr marL="2667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«Проектирование системы оказания ранней помощи воспитанникам ДОУ»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122590"/>
              </p:ext>
            </p:extLst>
          </p:nvPr>
        </p:nvGraphicFramePr>
        <p:xfrm>
          <a:off x="1403648" y="116632"/>
          <a:ext cx="7499350" cy="20396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8301"/>
                <a:gridCol w="3891049"/>
              </a:tblGrid>
              <a:tr h="57088">
                <a:tc gridSpan="2"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                                                    9.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</a:rPr>
                        <a:t>Другие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</a:rPr>
                        <a:t>материалы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Педагогическое кредо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Трудолюбие и позитивный настрой - ключики к успеху.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404">
                <a:tc>
                  <a:txBody>
                    <a:bodyPr/>
                    <a:lstStyle/>
                    <a:p>
                      <a:pPr marL="10604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Почему нравится работать в образовательной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организации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дошкольного образования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Нравится видеть радость детей при встрече со мной, их желание открывать, что-то новое вместе со мной, осознавать, что завоевала доверие детей и родителей, которое позволяет творить что–то новое, неповторимое и удивительное. 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0604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Профессиональные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личностные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ценности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Целеустремленность, трудолюбие, стремление к саморазвитию, любовь к детям, доброта, терпение, педагогический такт, креативность.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8790" y="2241352"/>
            <a:ext cx="7992888" cy="445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Интересные сведения об участнике Конкурса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Окончив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"Московский Государственный Университет Культуры и Искусства" по специальности хореограф, более  трёх лет работала в хореографической школе в подготовительных классах от 3-7 лет.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Занималась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восточными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танцами, достигла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хороших результатов.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Принимая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участие  в конкурсе среди 120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кандидатов, вошла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в пятёрку лучших в номинации "Взрослые- любители СОЛО по "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</a:rPr>
              <a:t>Belly Dance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" 2 -й этап  Гран-при-Москвы и  Московской области 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Пробовала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себя в роли актёра в Московском частном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театре"Мастерская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Олега Матвеева" 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спектакле"Зачем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пойдёшь , то и найдёшь!", где сыграла одну из главных героинь . Так же в этом спектакле проявила себя в роли хореографа, все танцевальные постановки были поставлены мной. В данный момент, 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стараясь не потерять хореографические навыки , совмещает работу,  преподавая классический танец в современном танцевальном коллективе "Орион".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40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dirty="0" smtClean="0">
                <a:latin typeface="Times New Roman"/>
                <a:ea typeface="Times New Roman"/>
              </a:rPr>
              <a:t>	С </a:t>
            </a:r>
            <a:r>
              <a:rPr lang="ru-RU" dirty="0">
                <a:latin typeface="Times New Roman"/>
                <a:ea typeface="Times New Roman"/>
              </a:rPr>
              <a:t>2018 принимает участие в постановке сценариев с элементами хореографии в Воскресной  школе  </a:t>
            </a:r>
            <a:r>
              <a:rPr lang="ru-RU" dirty="0" err="1">
                <a:latin typeface="Times New Roman"/>
                <a:ea typeface="Times New Roman"/>
              </a:rPr>
              <a:t>Боголюбского</a:t>
            </a:r>
            <a:r>
              <a:rPr lang="ru-RU" dirty="0">
                <a:latin typeface="Times New Roman"/>
                <a:ea typeface="Times New Roman"/>
              </a:rPr>
              <a:t> собора,  где  воспитанники готовятся к Епархиальному Пасхальному Фестивалю и к Рождественскому Фестивалю Мичуринской епархии детского творчества,  для показания в Мичуринском драматическом театре с концертной программой, составленной  из номеров воспитанников Воскресных школ приходов всех </a:t>
            </a:r>
            <a:r>
              <a:rPr lang="ru-RU" dirty="0" err="1">
                <a:latin typeface="Times New Roman"/>
                <a:ea typeface="Times New Roman"/>
              </a:rPr>
              <a:t>благочиннических</a:t>
            </a:r>
            <a:r>
              <a:rPr lang="ru-RU" dirty="0">
                <a:latin typeface="Times New Roman"/>
                <a:ea typeface="Times New Roman"/>
              </a:rPr>
              <a:t> округов Мичуринской епархии. Уровень Епархиального фестиваля год от года становится выше. В работе  использует современные технические средства,  стараясь привлечь детей и их родителей в проведении массовых мероприятий  за рамками детского сада, несколько ребят приняли  участие в Рождественском Фестивале. С большим интересом  участвует  в таких мероприятиях , которые объединяют  духовно творческих людей ни только одного города, но и других   городов, сёл, деревень . Хореографическое образование помогает перевоплощаться и вживаться в различные роли.  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50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/>
                <a:ea typeface="Calibri"/>
              </a:rPr>
              <a:t>Результат участия в профессиональных конкурсах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4163"/>
              </p:ext>
            </p:extLst>
          </p:nvPr>
        </p:nvGraphicFramePr>
        <p:xfrm>
          <a:off x="179513" y="1340769"/>
          <a:ext cx="8856983" cy="5442120"/>
        </p:xfrm>
        <a:graphic>
          <a:graphicData uri="http://schemas.openxmlformats.org/drawingml/2006/table">
            <a:tbl>
              <a:tblPr firstRow="1" firstCol="1" bandRow="1"/>
              <a:tblGrid>
                <a:gridCol w="1288287"/>
                <a:gridCol w="4347974"/>
                <a:gridCol w="1690879"/>
                <a:gridCol w="1529843"/>
              </a:tblGrid>
              <a:tr h="224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5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– 2019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 « Лучший конспект»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Всероссийский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 талантов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Всероссийский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58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 Доутесса»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Конкурс-защита авторских программ и методических разработок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Епархиальный фестиваль детского творчества « Свет Рождественской звезды»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Диплом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Педагогический конкурс « Творческий воспитатель – 2020»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участника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 Портрет моей любимой мамочки»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1 место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Смотр-конкурс                           « Оформление игрового пространства по ПДД в группе и уголков для родителей по ПДД»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1 место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педагогического мастерства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8942" r="1823" b="5872"/>
          <a:stretch/>
        </p:blipFill>
        <p:spPr>
          <a:xfrm rot="5400000">
            <a:off x="25923" y="742860"/>
            <a:ext cx="4359910" cy="2900603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r="794" b="4233"/>
          <a:stretch/>
        </p:blipFill>
        <p:spPr>
          <a:xfrm rot="5400000">
            <a:off x="5529870" y="678968"/>
            <a:ext cx="4282144" cy="2946115"/>
          </a:xfrm>
        </p:spPr>
      </p:pic>
      <p:pic>
        <p:nvPicPr>
          <p:cNvPr id="6146" name="Picture 2" descr="C:\Users\User\Documents\IMG_76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" b="4346"/>
          <a:stretch/>
        </p:blipFill>
        <p:spPr bwMode="auto">
          <a:xfrm rot="5400000">
            <a:off x="2999200" y="3560503"/>
            <a:ext cx="39376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/>
                <a:ea typeface="Calibri"/>
              </a:rPr>
              <a:t>Участие в проведении мероприятий методического характера, руководстве деятельностью методических объединений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48033"/>
              </p:ext>
            </p:extLst>
          </p:nvPr>
        </p:nvGraphicFramePr>
        <p:xfrm>
          <a:off x="149920" y="2420888"/>
          <a:ext cx="8964488" cy="4118116"/>
        </p:xfrm>
        <a:graphic>
          <a:graphicData uri="http://schemas.openxmlformats.org/drawingml/2006/table">
            <a:tbl>
              <a:tblPr firstRow="1" firstCol="1" bandRow="1"/>
              <a:tblGrid>
                <a:gridCol w="1533562"/>
                <a:gridCol w="2168438"/>
                <a:gridCol w="2989750"/>
                <a:gridCol w="2272738"/>
              </a:tblGrid>
              <a:tr h="24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участия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проведения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11.04.2019г.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 по работе с одаренными детьми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Выступающий с докладом «Развитие речи творчески одаренных детей через театрализованную деятельность»»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«Детский сад комбинированного вида №22 «Солнышко»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24.04.2019г.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 по физическому развитию дошкольников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Выступающий с докладом «Роль праздников и развлечений в развитии и воспитании младших дошкольников»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«Детский сад комбинированного вида №2 «Улыбка»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23.05.2019г.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 по физическому развитию дошкольников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Выступающий с докладом «Утренняя гимнастика в ДОУ»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 «Детский сад № 10 «Малыш»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3" marR="67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</TotalTime>
  <Words>1537</Words>
  <Application>Microsoft Office PowerPoint</Application>
  <PresentationFormat>Экран (4:3)</PresentationFormat>
  <Paragraphs>378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ПОРТФОЛИО </vt:lpstr>
      <vt:lpstr>Информационная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участия в профессиональных конкурсах</vt:lpstr>
      <vt:lpstr>Презентация PowerPoint</vt:lpstr>
      <vt:lpstr>Участие в проведении мероприятий методического характера, руководстве деятельностью методических объединений</vt:lpstr>
      <vt:lpstr>Презентация PowerPoint</vt:lpstr>
      <vt:lpstr>Презентация PowerPoint</vt:lpstr>
      <vt:lpstr>Участие обучающихся, подготовленных педагогом, в конкурсных и массовых мероприятиях. </vt:lpstr>
      <vt:lpstr>Презентация PowerPoint</vt:lpstr>
      <vt:lpstr>Презентация PowerPoint</vt:lpstr>
      <vt:lpstr>Выступление на семинарах, конференциях, круглых столах </vt:lpstr>
      <vt:lpstr>Презентация PowerPoint</vt:lpstr>
      <vt:lpstr>Распространение методического опыта работы в форме публикаций </vt:lpstr>
      <vt:lpstr>Презентация PowerPoint</vt:lpstr>
      <vt:lpstr>Презентация PowerPoint</vt:lpstr>
      <vt:lpstr>Методическая разработка образовательной деятельности в средней группе «Моряк»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2021-02-08T04:58:29Z</dcterms:created>
  <dcterms:modified xsi:type="dcterms:W3CDTF">2021-02-08T10:35:27Z</dcterms:modified>
</cp:coreProperties>
</file>